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4"/>
  </p:notesMasterIdLst>
  <p:handoutMasterIdLst>
    <p:handoutMasterId r:id="rId25"/>
  </p:handoutMasterIdLst>
  <p:sldIdLst>
    <p:sldId id="351" r:id="rId2"/>
    <p:sldId id="408" r:id="rId3"/>
    <p:sldId id="389" r:id="rId4"/>
    <p:sldId id="439" r:id="rId5"/>
    <p:sldId id="430" r:id="rId6"/>
    <p:sldId id="363" r:id="rId7"/>
    <p:sldId id="416" r:id="rId8"/>
    <p:sldId id="434" r:id="rId9"/>
    <p:sldId id="418" r:id="rId10"/>
    <p:sldId id="419" r:id="rId11"/>
    <p:sldId id="420" r:id="rId12"/>
    <p:sldId id="425" r:id="rId13"/>
    <p:sldId id="428" r:id="rId14"/>
    <p:sldId id="433" r:id="rId15"/>
    <p:sldId id="438" r:id="rId16"/>
    <p:sldId id="437" r:id="rId17"/>
    <p:sldId id="384" r:id="rId18"/>
    <p:sldId id="385" r:id="rId19"/>
    <p:sldId id="405" r:id="rId20"/>
    <p:sldId id="406" r:id="rId21"/>
    <p:sldId id="387" r:id="rId22"/>
    <p:sldId id="409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>
        <p:scale>
          <a:sx n="66" d="100"/>
          <a:sy n="66" d="100"/>
        </p:scale>
        <p:origin x="-1290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380" y="-9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defTabSz="957263">
              <a:defRPr sz="13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defTabSz="957263">
              <a:defRPr sz="13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7559675" y="9444038"/>
            <a:ext cx="1619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E9B7FB73-5264-4053-8242-DF6FCDFFD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defTabSz="957263">
              <a:defRPr sz="13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defTabSz="957263">
              <a:defRPr sz="13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2EC35527-125E-4D0F-91D0-0DBEF3BB9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3B5565-123E-49EE-9F2A-E360A165E6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E1F6C1-9104-49CF-B239-04EA78A0246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76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C35527-125E-4D0F-91D0-0DBEF3BB952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87034B-7DB9-457B-A422-CED7AB28482C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wordCy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326188"/>
            <a:ext cx="32766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810000" y="6402388"/>
            <a:ext cx="5334000" cy="746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 rot="5400000">
            <a:off x="5143500" y="3390900"/>
            <a:ext cx="6858000" cy="76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>
            <a:lvl1pPr marL="0" indent="0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F0D13-FBB7-46C8-89FA-413725BC9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C3A4A-EEF5-49DF-B4A3-A2BC213A5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05550" y="6096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6096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592D3-0528-4396-8328-94DC86F07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533400" y="1981200"/>
            <a:ext cx="7696200" cy="3962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1EA53-3AFE-46F6-9695-992F01EEE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33400" y="6096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981200"/>
            <a:ext cx="3771900" cy="190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57700" y="1981200"/>
            <a:ext cx="3771900" cy="190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4038600"/>
            <a:ext cx="3771900" cy="190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57700" y="4038600"/>
            <a:ext cx="3771900" cy="190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538F6-D192-428E-A8C7-724EDDAE1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80014-C359-43CB-8211-FEBD94B692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9306C-761B-4AFD-948D-EB1294A1D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57700" y="19812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538D4-D744-4C96-8A0C-30F77B384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BEFAF-7BF7-4F06-8957-22E4235E2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A71EC-B933-4134-8498-8C974B3E3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0B9DD-B9C2-4877-9FB4-2781DB5B6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64D04-15B3-4292-B4B2-3305BAF9D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9671-0B36-448F-9DD5-C8CC01473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E4"/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96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981200"/>
            <a:ext cx="7696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317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02B2B0C8-4C97-4B5C-B988-B0EEBF0BA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7" name="Picture 5" descr="wordCya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7200" y="6326188"/>
            <a:ext cx="32766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3174" name="Rectangle 6"/>
          <p:cNvSpPr>
            <a:spLocks noChangeArrowheads="1"/>
          </p:cNvSpPr>
          <p:nvPr/>
        </p:nvSpPr>
        <p:spPr bwMode="auto">
          <a:xfrm>
            <a:off x="3810000" y="6402388"/>
            <a:ext cx="5334000" cy="746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63175" name="Rectangle 7"/>
          <p:cNvSpPr>
            <a:spLocks noChangeArrowheads="1"/>
          </p:cNvSpPr>
          <p:nvPr/>
        </p:nvSpPr>
        <p:spPr bwMode="auto">
          <a:xfrm rot="5400000">
            <a:off x="5143500" y="3390900"/>
            <a:ext cx="6858000" cy="76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3600">
          <a:solidFill>
            <a:srgbClr val="FFFF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3200">
          <a:solidFill>
            <a:srgbClr val="FFFF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mulry@census.gov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76B433-A4F4-4A32-82F0-F3B5D2D26347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2514600"/>
          </a:xfrm>
        </p:spPr>
        <p:txBody>
          <a:bodyPr/>
          <a:lstStyle/>
          <a:p>
            <a:pPr eaLnBrk="1" hangingPunct="1"/>
            <a:r>
              <a:rPr lang="en-US" sz="4800" dirty="0" smtClean="0">
                <a:solidFill>
                  <a:srgbClr val="FFFF00"/>
                </a:solidFill>
              </a:rPr>
              <a:t/>
            </a:r>
            <a:br>
              <a:rPr lang="en-US" sz="48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The Structure of Error Components</a:t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in 2010 Census Coverage Error Estimation:  P-sample estimates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>
                <a:solidFill>
                  <a:srgbClr val="FFFF00"/>
                </a:solidFill>
              </a:rPr>
              <a:t/>
            </a:r>
            <a:br>
              <a:rPr lang="en-US" sz="4800" dirty="0" smtClean="0">
                <a:solidFill>
                  <a:srgbClr val="FFFF00"/>
                </a:solidFill>
              </a:rPr>
            </a:br>
            <a:endParaRPr lang="en-US" sz="4800" b="0" dirty="0" smtClean="0">
              <a:solidFill>
                <a:srgbClr val="FFFF00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581400"/>
            <a:ext cx="8610600" cy="2438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Mary H. </a:t>
            </a:r>
            <a:r>
              <a:rPr lang="en-US" sz="3200" b="1" dirty="0" err="1" smtClean="0">
                <a:solidFill>
                  <a:schemeClr val="bg1"/>
                </a:solidFill>
              </a:rPr>
              <a:t>Mulry</a:t>
            </a:r>
            <a:r>
              <a:rPr lang="en-US" sz="3200" b="1" dirty="0" smtClean="0">
                <a:solidFill>
                  <a:schemeClr val="bg1"/>
                </a:solidFill>
              </a:rPr>
              <a:t>      &amp;   Bruce D. Spencer</a:t>
            </a:r>
          </a:p>
          <a:p>
            <a:pPr algn="ctr" eaLnBrk="1" hangingPunct="1">
              <a:buFontTx/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U.S. Census Bureau      Northwestern Univ.</a:t>
            </a:r>
          </a:p>
          <a:p>
            <a:pPr algn="ctr" eaLnBrk="1" hangingPunct="1">
              <a:buFontTx/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 2010 International Total Survey Error Workshop </a:t>
            </a:r>
          </a:p>
          <a:p>
            <a:pPr algn="ctr" eaLnBrk="1" hangingPunct="1"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June 15,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80913E-1D7F-496F-9165-1E9EE0F21EFF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Types of errors in data affecting P-sample status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458200" cy="3657600"/>
          </a:xfrm>
        </p:spPr>
        <p:txBody>
          <a:bodyPr/>
          <a:lstStyle/>
          <a:p>
            <a:pPr eaLnBrk="1" hangingPunct="1"/>
            <a:r>
              <a:rPr lang="en-US" smtClean="0"/>
              <a:t>Membership in housing unit population</a:t>
            </a:r>
          </a:p>
          <a:p>
            <a:pPr eaLnBrk="1" hangingPunct="1"/>
            <a:r>
              <a:rPr lang="en-US" smtClean="0"/>
              <a:t>Usual residence on Interview Day</a:t>
            </a:r>
          </a:p>
          <a:p>
            <a:pPr eaLnBrk="1" hangingPunct="1"/>
            <a:r>
              <a:rPr lang="en-US" smtClean="0"/>
              <a:t>Usual residences on both Census Day &amp; Interview Day</a:t>
            </a:r>
          </a:p>
          <a:p>
            <a:pPr eaLnBrk="1" hangingPunct="1"/>
            <a:r>
              <a:rPr lang="en-US" smtClean="0"/>
              <a:t>Geocoding housing unit interviewed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AAA398-DC76-4DAB-95B5-82305BCD5722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3315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9248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How errors in P-sample status occur</a:t>
            </a:r>
          </a:p>
        </p:txBody>
      </p:sp>
      <p:sp>
        <p:nvSpPr>
          <p:cNvPr id="13316" name="Text Box 2051"/>
          <p:cNvSpPr txBox="1">
            <a:spLocks noChangeArrowheads="1"/>
          </p:cNvSpPr>
          <p:nvPr/>
        </p:nvSpPr>
        <p:spPr bwMode="auto">
          <a:xfrm>
            <a:off x="762000" y="2514600"/>
            <a:ext cx="2590800" cy="5286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Failure to detect</a:t>
            </a:r>
          </a:p>
        </p:txBody>
      </p:sp>
      <p:sp>
        <p:nvSpPr>
          <p:cNvPr id="13317" name="Text Box 2052"/>
          <p:cNvSpPr txBox="1">
            <a:spLocks noChangeArrowheads="1"/>
          </p:cNvSpPr>
          <p:nvPr/>
        </p:nvSpPr>
        <p:spPr bwMode="auto">
          <a:xfrm>
            <a:off x="762000" y="4343400"/>
            <a:ext cx="2438400" cy="5286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False detection</a:t>
            </a:r>
          </a:p>
        </p:txBody>
      </p:sp>
      <p:sp>
        <p:nvSpPr>
          <p:cNvPr id="13318" name="Text Box 2053"/>
          <p:cNvSpPr txBox="1">
            <a:spLocks noChangeArrowheads="1"/>
          </p:cNvSpPr>
          <p:nvPr/>
        </p:nvSpPr>
        <p:spPr bwMode="auto">
          <a:xfrm>
            <a:off x="5029200" y="2305050"/>
            <a:ext cx="3810000" cy="27384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u="sng">
                <a:solidFill>
                  <a:schemeClr val="bg1"/>
                </a:solidFill>
              </a:rPr>
              <a:t>Types of errors</a:t>
            </a:r>
          </a:p>
          <a:p>
            <a:pPr>
              <a:buFontTx/>
              <a:buChar char="•"/>
            </a:pPr>
            <a:r>
              <a:rPr lang="en-US" sz="2800">
                <a:solidFill>
                  <a:schemeClr val="bg1"/>
                </a:solidFill>
              </a:rPr>
              <a:t>Population member</a:t>
            </a:r>
          </a:p>
          <a:p>
            <a:pPr>
              <a:buFontTx/>
              <a:buChar char="•"/>
            </a:pPr>
            <a:r>
              <a:rPr lang="en-US" sz="2800">
                <a:solidFill>
                  <a:schemeClr val="bg1"/>
                </a:solidFill>
              </a:rPr>
              <a:t>IntD usual residence</a:t>
            </a:r>
          </a:p>
          <a:p>
            <a:pPr>
              <a:buFontTx/>
              <a:buChar char="•"/>
            </a:pPr>
            <a:r>
              <a:rPr lang="en-US" sz="2800">
                <a:solidFill>
                  <a:schemeClr val="bg1"/>
                </a:solidFill>
              </a:rPr>
              <a:t>CenD &amp; IntD usual res.</a:t>
            </a:r>
          </a:p>
          <a:p>
            <a:pPr>
              <a:buFontTx/>
              <a:buChar char="•"/>
            </a:pPr>
            <a:r>
              <a:rPr lang="en-US" sz="2800">
                <a:solidFill>
                  <a:schemeClr val="bg1"/>
                </a:solidFill>
              </a:rPr>
              <a:t>Geocoding</a:t>
            </a:r>
          </a:p>
          <a:p>
            <a:endParaRPr lang="en-US" sz="2800"/>
          </a:p>
        </p:txBody>
      </p:sp>
      <p:sp>
        <p:nvSpPr>
          <p:cNvPr id="13319" name="Line 2056"/>
          <p:cNvSpPr>
            <a:spLocks noChangeShapeType="1"/>
          </p:cNvSpPr>
          <p:nvPr/>
        </p:nvSpPr>
        <p:spPr bwMode="auto">
          <a:xfrm>
            <a:off x="3505200" y="2819400"/>
            <a:ext cx="1371600" cy="609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Line 2057"/>
          <p:cNvSpPr>
            <a:spLocks noChangeShapeType="1"/>
          </p:cNvSpPr>
          <p:nvPr/>
        </p:nvSpPr>
        <p:spPr bwMode="auto">
          <a:xfrm flipV="1">
            <a:off x="3352800" y="4038600"/>
            <a:ext cx="1447800" cy="609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FFFF00"/>
                </a:solidFill>
              </a:rPr>
              <a:t>Truth: Stable Resident in P-sample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28D542-9D3A-45E8-808E-A9B7E9BFAB9F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2362200"/>
            <a:ext cx="3048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Int Day in HU </a:t>
            </a:r>
          </a:p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out of sample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9800" y="2590800"/>
            <a:ext cx="25146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NP out-mover</a:t>
            </a:r>
          </a:p>
          <a:p>
            <a:pPr>
              <a:defRPr/>
            </a:pP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752600"/>
            <a:ext cx="3352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u="sng" dirty="0">
                <a:solidFill>
                  <a:schemeClr val="bg1"/>
                </a:solidFill>
                <a:latin typeface="+mn-lt"/>
              </a:rPr>
              <a:t>Error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1676400"/>
            <a:ext cx="4114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u="sng" dirty="0">
                <a:solidFill>
                  <a:schemeClr val="bg1"/>
                </a:solidFill>
                <a:latin typeface="+mn-lt"/>
              </a:rPr>
              <a:t>Coded out of sample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86200" y="2819400"/>
            <a:ext cx="1905000" cy="1588"/>
          </a:xfrm>
          <a:prstGeom prst="straightConnector1">
            <a:avLst/>
          </a:prstGeom>
          <a:ln w="28575">
            <a:solidFill>
              <a:schemeClr val="bg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886200" y="3962400"/>
            <a:ext cx="1981200" cy="1588"/>
          </a:xfrm>
          <a:prstGeom prst="straightConnector1">
            <a:avLst/>
          </a:prstGeom>
          <a:ln w="28575">
            <a:solidFill>
              <a:schemeClr val="bg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19800" y="5105400"/>
            <a:ext cx="18319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Interloper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038600" y="5334000"/>
            <a:ext cx="1981200" cy="1588"/>
          </a:xfrm>
          <a:prstGeom prst="straightConnector1">
            <a:avLst/>
          </a:prstGeom>
          <a:ln w="28575">
            <a:solidFill>
              <a:schemeClr val="bg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4800" y="4953000"/>
            <a:ext cx="36576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Int Day &amp; Cen Day in HUs out of sample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" y="3429000"/>
            <a:ext cx="2895600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Not in HU Pop  (GQ or out of US on Cen Day)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43600" y="3733800"/>
            <a:ext cx="27432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Out-of-scope</a:t>
            </a:r>
          </a:p>
          <a:p>
            <a:pPr>
              <a:defRPr/>
            </a:pP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25400D-69D2-4912-912E-9351AC333F9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Errors in data causing errors in match status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09800"/>
            <a:ext cx="8458200" cy="3733800"/>
          </a:xfrm>
        </p:spPr>
        <p:txBody>
          <a:bodyPr/>
          <a:lstStyle/>
          <a:p>
            <a:pPr eaLnBrk="1" hangingPunct="1"/>
            <a:r>
              <a:rPr lang="en-US" smtClean="0"/>
              <a:t>Usual residence on Census Day</a:t>
            </a:r>
          </a:p>
          <a:p>
            <a:pPr lvl="1" eaLnBrk="1" hangingPunct="1"/>
            <a:r>
              <a:rPr lang="en-US" smtClean="0"/>
              <a:t>Causes search for match to look in wrong place</a:t>
            </a:r>
          </a:p>
          <a:p>
            <a:pPr eaLnBrk="1" hangingPunct="1"/>
            <a:r>
              <a:rPr lang="en-US" smtClean="0"/>
              <a:t>Identification of census enumeration</a:t>
            </a:r>
          </a:p>
          <a:p>
            <a:pPr eaLnBrk="1" hangingPunct="1"/>
            <a:r>
              <a:rPr lang="en-US" smtClean="0"/>
              <a:t>Geocoding housing unit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10600" cy="13716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FFFF00"/>
                </a:solidFill>
              </a:rPr>
              <a:t>Truth: Stable Resident has match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3312A6-1D51-46F7-976B-7A2B9128C48B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2362200"/>
            <a:ext cx="3048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Cen Day in HU </a:t>
            </a:r>
          </a:p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out of sample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38800" y="2362200"/>
            <a:ext cx="3276600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In-mover </a:t>
            </a:r>
          </a:p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nonmatch</a:t>
            </a:r>
          </a:p>
          <a:p>
            <a:pPr>
              <a:defRPr/>
            </a:pP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752600"/>
            <a:ext cx="3352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u="sng" dirty="0">
                <a:solidFill>
                  <a:schemeClr val="bg1"/>
                </a:solidFill>
                <a:latin typeface="+mn-lt"/>
              </a:rPr>
              <a:t>Error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91200" y="1676400"/>
            <a:ext cx="3200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u="sng" dirty="0">
                <a:solidFill>
                  <a:schemeClr val="bg1"/>
                </a:solidFill>
                <a:latin typeface="+mn-lt"/>
              </a:rPr>
              <a:t>Coded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429000" y="2743200"/>
            <a:ext cx="1905000" cy="1588"/>
          </a:xfrm>
          <a:prstGeom prst="straightConnector1">
            <a:avLst/>
          </a:prstGeom>
          <a:ln w="41275">
            <a:solidFill>
              <a:schemeClr val="bg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429000" y="4038600"/>
            <a:ext cx="1981200" cy="1588"/>
          </a:xfrm>
          <a:prstGeom prst="straightConnector1">
            <a:avLst/>
          </a:prstGeom>
          <a:ln w="41275">
            <a:solidFill>
              <a:schemeClr val="bg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638800" y="4876800"/>
            <a:ext cx="29718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Stable resident</a:t>
            </a:r>
          </a:p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nonmatch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429000" y="5257800"/>
            <a:ext cx="1981200" cy="1588"/>
          </a:xfrm>
          <a:prstGeom prst="straightConnector1">
            <a:avLst/>
          </a:prstGeom>
          <a:ln w="41275">
            <a:solidFill>
              <a:schemeClr val="bg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4800" y="4953000"/>
            <a:ext cx="36576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HU geocoded </a:t>
            </a:r>
          </a:p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in wrong block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3429000"/>
            <a:ext cx="3048000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Enumeration not found since items missing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38800" y="3581400"/>
            <a:ext cx="3352800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Stable resident nonmatch</a:t>
            </a:r>
          </a:p>
          <a:p>
            <a:pPr>
              <a:defRPr/>
            </a:pP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A6E29-4A76-4984-BAD9-512E8A9D2D2F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Missing items can lead to problems </a:t>
            </a:r>
            <a:br>
              <a:rPr lang="en-US" sz="3200" smtClean="0"/>
            </a:br>
            <a:r>
              <a:rPr lang="en-US" sz="3200" smtClean="0"/>
              <a:t>in finding a match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066800" y="1981200"/>
            <a:ext cx="2743200" cy="29241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FF99"/>
                </a:solidFill>
              </a:rPr>
              <a:t>Census 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FFFF99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99"/>
                </a:solidFill>
              </a:rPr>
              <a:t>Joe Anders    40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99"/>
                </a:solidFill>
              </a:rPr>
              <a:t>Sue Anders   38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99"/>
                </a:solidFill>
              </a:rPr>
              <a:t>B.  Anders    16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724400" y="1981200"/>
            <a:ext cx="2743200" cy="35702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FF99"/>
                </a:solidFill>
              </a:rPr>
              <a:t>P-sample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FFFF99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99"/>
                </a:solidFill>
              </a:rPr>
              <a:t>Joe Anders    40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99"/>
                </a:solidFill>
              </a:rPr>
              <a:t>Sue Anders   38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99"/>
                </a:solidFill>
              </a:rPr>
              <a:t>Bob Smith    17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99"/>
                </a:solidFill>
              </a:rPr>
              <a:t>Jim Smith     15</a:t>
            </a:r>
          </a:p>
        </p:txBody>
      </p:sp>
      <p:sp>
        <p:nvSpPr>
          <p:cNvPr id="17414" name="Freeform 6"/>
          <p:cNvSpPr>
            <a:spLocks/>
          </p:cNvSpPr>
          <p:nvPr/>
        </p:nvSpPr>
        <p:spPr bwMode="auto">
          <a:xfrm>
            <a:off x="3810000" y="4648200"/>
            <a:ext cx="900113" cy="14288"/>
          </a:xfrm>
          <a:custGeom>
            <a:avLst/>
            <a:gdLst>
              <a:gd name="T0" fmla="*/ 0 w 567"/>
              <a:gd name="T1" fmla="*/ 9 h 9"/>
              <a:gd name="T2" fmla="*/ 567 w 567"/>
              <a:gd name="T3" fmla="*/ 0 h 9"/>
              <a:gd name="T4" fmla="*/ 552 w 567"/>
              <a:gd name="T5" fmla="*/ 3 h 9"/>
              <a:gd name="T6" fmla="*/ 0 60000 65536"/>
              <a:gd name="T7" fmla="*/ 0 60000 65536"/>
              <a:gd name="T8" fmla="*/ 0 60000 65536"/>
              <a:gd name="T9" fmla="*/ 0 w 567"/>
              <a:gd name="T10" fmla="*/ 0 h 9"/>
              <a:gd name="T11" fmla="*/ 567 w 567"/>
              <a:gd name="T12" fmla="*/ 9 h 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7" h="9">
                <a:moveTo>
                  <a:pt x="0" y="9"/>
                </a:moveTo>
                <a:lnTo>
                  <a:pt x="567" y="0"/>
                </a:lnTo>
                <a:lnTo>
                  <a:pt x="552" y="3"/>
                </a:lnTo>
              </a:path>
            </a:pathLst>
          </a:custGeom>
          <a:noFill/>
          <a:ln w="4127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4191000" y="457200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304800" y="5562600"/>
            <a:ext cx="47644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“B.” </a:t>
            </a:r>
            <a:r>
              <a:rPr lang="en-US" dirty="0">
                <a:solidFill>
                  <a:srgbClr val="FFFF00"/>
                </a:solidFill>
              </a:rPr>
              <a:t>may be Bob, or Jim, or a 3</a:t>
            </a:r>
            <a:r>
              <a:rPr lang="en-US" baseline="30000" dirty="0">
                <a:solidFill>
                  <a:srgbClr val="FFFF00"/>
                </a:solidFill>
              </a:rPr>
              <a:t>rd</a:t>
            </a:r>
            <a:r>
              <a:rPr lang="en-US" dirty="0">
                <a:solidFill>
                  <a:srgbClr val="FFFF00"/>
                </a:solidFill>
              </a:rPr>
              <a:t> son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19A2AB-AB9E-462A-813E-C4A095DE1A0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1905000"/>
          <a:ext cx="6477000" cy="4066661"/>
        </p:xfrm>
        <a:graphic>
          <a:graphicData uri="http://schemas.openxmlformats.org/drawingml/2006/table">
            <a:tbl>
              <a:tblPr/>
              <a:tblGrid>
                <a:gridCol w="824658"/>
                <a:gridCol w="1907022"/>
                <a:gridCol w="566952"/>
                <a:gridCol w="2680138"/>
                <a:gridCol w="498230"/>
              </a:tblGrid>
              <a:tr h="332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6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FFFF00"/>
                          </a:solidFill>
                          <a:latin typeface="Arial"/>
                        </a:rPr>
                        <a:t>P-sample          </a:t>
                      </a:r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Arial"/>
                        </a:rPr>
                        <a:t>    x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Arial"/>
                        </a:rPr>
                        <a:t>(geocoding error)</a:t>
                      </a:r>
                      <a:endParaRPr lang="en-US" sz="2400" b="1" i="0" u="none" strike="noStrike" dirty="0">
                        <a:solidFill>
                          <a:srgbClr val="FFFF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7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search area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FFFF00"/>
                          </a:solidFill>
                          <a:latin typeface="Arial"/>
                        </a:rPr>
                        <a:t>Census       </a:t>
                      </a:r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Arial"/>
                        </a:rPr>
                        <a:t> x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Arial"/>
                        </a:rPr>
                        <a:t>(true)</a:t>
                      </a:r>
                      <a:endParaRPr lang="en-US" sz="2400" b="1" i="0" u="none" strike="noStrike" dirty="0">
                        <a:solidFill>
                          <a:srgbClr val="FFFF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97" name="Text Box 62"/>
          <p:cNvSpPr txBox="1">
            <a:spLocks noChangeArrowheads="1"/>
          </p:cNvSpPr>
          <p:nvPr/>
        </p:nvSpPr>
        <p:spPr bwMode="auto">
          <a:xfrm>
            <a:off x="381000" y="304800"/>
            <a:ext cx="8534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Geocoding error causes listing HU in the wrong block.  Census enumerates in correct block.  Match to census enumeration outside the search area is not found.  P-sample person is coded nonmatch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E99ED-3500-4968-9313-EC325DBD3FA4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945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Sources of errors</a:t>
            </a:r>
            <a:r>
              <a:rPr lang="en-US" smtClean="0"/>
              <a:t> </a:t>
            </a:r>
          </a:p>
        </p:txBody>
      </p:sp>
      <p:sp>
        <p:nvSpPr>
          <p:cNvPr id="1946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Processing errors</a:t>
            </a:r>
          </a:p>
          <a:p>
            <a:pPr lvl="1" eaLnBrk="1" hangingPunct="1"/>
            <a:r>
              <a:rPr lang="en-US" smtClean="0"/>
              <a:t>2 studies evaluate 2010 CCM</a:t>
            </a:r>
          </a:p>
          <a:p>
            <a:pPr eaLnBrk="1" hangingPunct="1"/>
            <a:r>
              <a:rPr lang="en-US" smtClean="0"/>
              <a:t>Data collection errors</a:t>
            </a:r>
          </a:p>
          <a:p>
            <a:pPr lvl="1" eaLnBrk="1" hangingPunct="1"/>
            <a:r>
              <a:rPr lang="en-US" smtClean="0"/>
              <a:t>4 studies evaluate for 2010 CCM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8D14BD-E2A3-4656-A31D-F969A5F93DEB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Info on processing error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3962400"/>
          </a:xfrm>
        </p:spPr>
        <p:txBody>
          <a:bodyPr/>
          <a:lstStyle/>
          <a:p>
            <a:pPr eaLnBrk="1" hangingPunct="1"/>
            <a:r>
              <a:rPr lang="en-US" smtClean="0"/>
              <a:t>Matching Error Study</a:t>
            </a:r>
          </a:p>
          <a:p>
            <a:pPr lvl="1" eaLnBrk="1" hangingPunct="1"/>
            <a:r>
              <a:rPr lang="en-US" smtClean="0"/>
              <a:t>All types of errors</a:t>
            </a:r>
          </a:p>
          <a:p>
            <a:pPr eaLnBrk="1" hangingPunct="1"/>
            <a:r>
              <a:rPr lang="en-US" smtClean="0"/>
              <a:t>Administrative Records Study</a:t>
            </a:r>
          </a:p>
          <a:p>
            <a:pPr lvl="1" eaLnBrk="1" hangingPunct="1"/>
            <a:r>
              <a:rPr lang="en-US" smtClean="0"/>
              <a:t>Types of error: ID enumeration, HU pop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EEB5F-D6F3-4A55-9655-E77A06CD56C5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Info on data collection error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05800" cy="3962400"/>
          </a:xfrm>
        </p:spPr>
        <p:txBody>
          <a:bodyPr/>
          <a:lstStyle/>
          <a:p>
            <a:pPr eaLnBrk="1" hangingPunct="1"/>
            <a:r>
              <a:rPr lang="en-US" smtClean="0"/>
              <a:t>Respondent debriefings</a:t>
            </a:r>
          </a:p>
          <a:p>
            <a:pPr lvl="1" eaLnBrk="1" hangingPunct="1"/>
            <a:r>
              <a:rPr lang="en-US" smtClean="0"/>
              <a:t>Types of error: HU pop, 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CenDay &amp; IntDay usual residence </a:t>
            </a:r>
          </a:p>
          <a:p>
            <a:pPr eaLnBrk="1" hangingPunct="1"/>
            <a:r>
              <a:rPr lang="en-US" smtClean="0"/>
              <a:t>Study of Missed Housing Units</a:t>
            </a:r>
          </a:p>
          <a:p>
            <a:pPr lvl="1" eaLnBrk="1" hangingPunct="1"/>
            <a:r>
              <a:rPr lang="en-US" smtClean="0"/>
              <a:t>Type of error:  geocoding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BC5156-5574-4806-9409-814F1A8AE99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Census Coverage Error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Net error = </a:t>
            </a:r>
            <a:r>
              <a:rPr lang="en-US" sz="2800" dirty="0" smtClean="0"/>
              <a:t>omissions – erroneous enumerations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		  =  True Pop – census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DSE used to estimate True Pop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Enumeration sample (E-sample)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Population sample (P-sample)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Components of census coverage: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Erroneous enumerations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Omissions  = net error + erroneous enumerations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</a:t>
            </a:r>
            <a:r>
              <a:rPr lang="en-US" sz="2400" dirty="0" smtClean="0"/>
              <a:t>(weighted P-sample not suitable for component error)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553A04-22D0-4855-B943-78348743E93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Info on data collection error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3962400"/>
          </a:xfrm>
        </p:spPr>
        <p:txBody>
          <a:bodyPr/>
          <a:lstStyle/>
          <a:p>
            <a:pPr eaLnBrk="1" hangingPunct="1"/>
            <a:r>
              <a:rPr lang="en-US" smtClean="0"/>
              <a:t>Recall bias study</a:t>
            </a:r>
          </a:p>
          <a:p>
            <a:pPr lvl="1" eaLnBrk="1" hangingPunct="1"/>
            <a:r>
              <a:rPr lang="en-US" smtClean="0"/>
              <a:t>Type of error:  CenDay usual residence</a:t>
            </a:r>
          </a:p>
          <a:p>
            <a:pPr eaLnBrk="1" hangingPunct="1"/>
            <a:r>
              <a:rPr lang="en-US" smtClean="0"/>
              <a:t>Comparison of census operations with CCM results</a:t>
            </a:r>
          </a:p>
          <a:p>
            <a:pPr lvl="1" eaLnBrk="1" hangingPunct="1"/>
            <a:r>
              <a:rPr lang="en-US" smtClean="0"/>
              <a:t>Type of error:  geocoding </a:t>
            </a:r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34C38A-9541-4F51-9789-5F7CA1E8E850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Next steps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Design estimators of E-sample &amp; P-sample nonsampling errors  </a:t>
            </a:r>
          </a:p>
          <a:p>
            <a:pPr lvl="1" eaLnBrk="1" hangingPunct="1"/>
            <a:r>
              <a:rPr lang="en-US" dirty="0" smtClean="0"/>
              <a:t>For use in simulation study to synthesize errors </a:t>
            </a:r>
          </a:p>
          <a:p>
            <a:pPr lvl="1" eaLnBrk="1" hangingPunct="1"/>
            <a:r>
              <a:rPr lang="en-US" dirty="0" smtClean="0"/>
              <a:t>Avoid double counting errors</a:t>
            </a:r>
          </a:p>
          <a:p>
            <a:pPr eaLnBrk="1" hangingPunct="1"/>
            <a:r>
              <a:rPr lang="en-US" dirty="0" smtClean="0"/>
              <a:t>Continue to develop better understanding of error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0CB28B-A0DE-41C2-B718-A00E77BB93A2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u="sng" smtClean="0">
                <a:solidFill>
                  <a:schemeClr val="hlink"/>
                </a:solidFill>
              </a:rPr>
              <a:t>mary.h.</a:t>
            </a:r>
            <a:r>
              <a:rPr lang="en-US" u="sng" smtClean="0">
                <a:hlinkClick r:id="rId2"/>
              </a:rPr>
              <a:t>mulry@census.gov</a:t>
            </a:r>
            <a:r>
              <a:rPr lang="en-US" u="sng" smtClean="0"/>
              <a:t> </a:t>
            </a:r>
          </a:p>
          <a:p>
            <a:pPr algn="ctr" eaLnBrk="1" hangingPunct="1">
              <a:buFontTx/>
              <a:buNone/>
            </a:pPr>
            <a:r>
              <a:rPr lang="en-US" smtClean="0"/>
              <a:t>U.S. Census Bureau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144D5-A753-4881-9DF6-9F03ECF7F4D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FF00"/>
                </a:solidFill>
              </a:rPr>
              <a:t>Error structure </a:t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for component errors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5344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Recent studies (</a:t>
            </a:r>
            <a:r>
              <a:rPr lang="en-US" sz="2800" dirty="0" err="1" smtClean="0"/>
              <a:t>Mulry</a:t>
            </a:r>
            <a:r>
              <a:rPr lang="en-US" sz="2800" dirty="0" smtClean="0"/>
              <a:t> 2008 2009, Spencer 2008 2009) </a:t>
            </a:r>
          </a:p>
          <a:p>
            <a:pPr eaLnBrk="1" hangingPunct="1">
              <a:lnSpc>
                <a:spcPct val="80000"/>
              </a:lnSpc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Have general design for simulation to study synthesis of sampling and nonsampling errors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Have decompositions of E-sample &amp; P-sample nonsampling errors as functions of field &amp; processing errors for net error &amp; component errors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Have considered the data available from evaluations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E-sample models presented at 2009 ITSEW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Dual System Estimator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8A71EC-B933-4134-8498-8C974B3E34C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" y="28194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99"/>
                </a:solidFill>
                <a:latin typeface="+mn-lt"/>
              </a:rPr>
              <a:t>  DSE</a:t>
            </a:r>
            <a:r>
              <a:rPr lang="en-US" dirty="0" smtClean="0">
                <a:solidFill>
                  <a:srgbClr val="FFFF99"/>
                </a:solidFill>
                <a:latin typeface="+mn-lt"/>
              </a:rPr>
              <a:t>   =</a:t>
            </a:r>
            <a:endParaRPr lang="en-US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33600" y="27432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99"/>
                </a:solidFill>
                <a:latin typeface="+mn-lt"/>
              </a:rPr>
              <a:t>Enumerations </a:t>
            </a:r>
          </a:p>
          <a:p>
            <a:r>
              <a:rPr lang="en-US" dirty="0" smtClean="0">
                <a:solidFill>
                  <a:srgbClr val="FFFF99"/>
                </a:solidFill>
                <a:latin typeface="+mn-lt"/>
              </a:rPr>
              <a:t>not imputed</a:t>
            </a:r>
            <a:endParaRPr lang="en-US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91000" y="2743200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99"/>
                </a:solidFill>
                <a:latin typeface="+mn-lt"/>
              </a:rPr>
              <a:t>Correct enumeration rate</a:t>
            </a:r>
          </a:p>
          <a:p>
            <a:r>
              <a:rPr lang="en-US" sz="1200" b="1" u="sng" dirty="0" smtClean="0">
                <a:solidFill>
                  <a:srgbClr val="FFFF99"/>
                </a:solidFill>
                <a:latin typeface="+mn-lt"/>
              </a:rPr>
              <a:t> __________________________________________</a:t>
            </a:r>
          </a:p>
          <a:p>
            <a:r>
              <a:rPr lang="en-US" sz="1200" b="1" u="sng" dirty="0" smtClean="0">
                <a:solidFill>
                  <a:srgbClr val="FFFF99"/>
                </a:solidFill>
                <a:latin typeface="+mn-lt"/>
              </a:rPr>
              <a:t>  </a:t>
            </a:r>
          </a:p>
          <a:p>
            <a:r>
              <a:rPr lang="en-US" b="1" dirty="0" smtClean="0">
                <a:solidFill>
                  <a:srgbClr val="FFFF99"/>
                </a:solidFill>
                <a:latin typeface="+mn-lt"/>
              </a:rPr>
              <a:t>	Match rate</a:t>
            </a:r>
            <a:endParaRPr lang="en-US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20" name="Double Bracket 19"/>
          <p:cNvSpPr/>
          <p:nvPr/>
        </p:nvSpPr>
        <p:spPr>
          <a:xfrm>
            <a:off x="2057400" y="2743200"/>
            <a:ext cx="2133600" cy="914400"/>
          </a:xfrm>
          <a:prstGeom prst="bracketPair">
            <a:avLst/>
          </a:prstGeom>
          <a:noFill/>
          <a:ln>
            <a:solidFill>
              <a:srgbClr val="FF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4572000" y="3352800"/>
            <a:ext cx="2667000" cy="762000"/>
          </a:xfrm>
          <a:prstGeom prst="ellipse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791200" y="47244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from P-sample</a:t>
            </a:r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rot="16200000" flipV="1">
            <a:off x="6286500" y="4305300"/>
            <a:ext cx="533400" cy="30480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7E582E-C7F8-46E4-98F7-834D0BFBA22C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524000"/>
          </a:xfrm>
        </p:spPr>
        <p:txBody>
          <a:bodyPr/>
          <a:lstStyle/>
          <a:p>
            <a:pPr eaLnBrk="1" hangingPunct="1"/>
            <a:r>
              <a:rPr lang="en-US" sz="4800" smtClean="0">
                <a:solidFill>
                  <a:srgbClr val="FFFF00"/>
                </a:solidFill>
              </a:rPr>
              <a:t>Focus on P-sample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3820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Match rate estimates census enumeration rate for DSE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Sample selected independent of census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170,000 HUs in US; 7,500 HUs in Puerto Rico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Interviews conducted Aug – Oct 2010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Census Day was April 1, 2010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err="1" smtClean="0"/>
              <a:t>Followup</a:t>
            </a:r>
            <a:r>
              <a:rPr lang="en-US" sz="3200" dirty="0" smtClean="0"/>
              <a:t> conducted early 2011 a</a:t>
            </a:r>
            <a:r>
              <a:rPr lang="en-US" sz="2800" dirty="0" smtClean="0"/>
              <a:t>fter initial matching  to collect more info on </a:t>
            </a:r>
            <a:r>
              <a:rPr lang="en-US" sz="2800" dirty="0" err="1" smtClean="0"/>
              <a:t>unresolveds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Final matching after </a:t>
            </a:r>
            <a:r>
              <a:rPr lang="en-US" sz="2400" dirty="0" err="1" smtClean="0"/>
              <a:t>Followup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A255F4-AE29-44B6-9756-F3F15C077E6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001000" cy="1143000"/>
          </a:xfrm>
        </p:spPr>
        <p:txBody>
          <a:bodyPr/>
          <a:lstStyle/>
          <a:p>
            <a:pPr eaLnBrk="1" hangingPunct="1"/>
            <a:r>
              <a:rPr lang="en-US" sz="4800" smtClean="0">
                <a:solidFill>
                  <a:srgbClr val="FFFF00"/>
                </a:solidFill>
              </a:rPr>
              <a:t>P-sample seeks </a:t>
            </a:r>
            <a:br>
              <a:rPr lang="en-US" sz="4800" smtClean="0">
                <a:solidFill>
                  <a:srgbClr val="FFFF00"/>
                </a:solidFill>
              </a:rPr>
            </a:br>
            <a:r>
              <a:rPr lang="en-US" sz="4800" smtClean="0">
                <a:solidFill>
                  <a:srgbClr val="FFFF00"/>
                </a:solidFill>
              </a:rPr>
              <a:t>to answer to 2 questions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001000" cy="3505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Is person in the P-sample?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Has to live in HU on Census Day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Complication for usual residence:  Some move between Census Day &amp; Interview Day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Does the person have a matching census enumeration at usual residence on Census Day?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696200" cy="144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Interview asks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z="3600" smtClean="0">
                <a:solidFill>
                  <a:srgbClr val="FFFF00"/>
                </a:solidFill>
              </a:rPr>
              <a:t>(paraphrased)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267200"/>
          </a:xfrm>
        </p:spPr>
        <p:txBody>
          <a:bodyPr/>
          <a:lstStyle/>
          <a:p>
            <a:pPr eaLnBrk="1" hangingPunct="1"/>
            <a:r>
              <a:rPr lang="en-US" smtClean="0"/>
              <a:t>Who lives here now?</a:t>
            </a:r>
          </a:p>
          <a:p>
            <a:pPr lvl="1" eaLnBrk="1" hangingPunct="1"/>
            <a:r>
              <a:rPr lang="en-US" smtClean="0"/>
              <a:t>Did each person live here on Census Day?</a:t>
            </a:r>
          </a:p>
          <a:p>
            <a:pPr lvl="1" eaLnBrk="1" hangingPunct="1"/>
            <a:r>
              <a:rPr lang="en-US" smtClean="0"/>
              <a:t>If not, where did the person live?</a:t>
            </a:r>
          </a:p>
          <a:p>
            <a:pPr lvl="2" eaLnBrk="1" hangingPunct="1"/>
            <a:r>
              <a:rPr lang="en-US" smtClean="0">
                <a:solidFill>
                  <a:srgbClr val="FFFF99"/>
                </a:solidFill>
              </a:rPr>
              <a:t>includes probes to aid memory</a:t>
            </a:r>
          </a:p>
          <a:p>
            <a:pPr eaLnBrk="1" hangingPunct="1"/>
            <a:r>
              <a:rPr lang="en-US" smtClean="0"/>
              <a:t>Did anyone else live here on Census Day?</a:t>
            </a:r>
          </a:p>
          <a:p>
            <a:pPr lvl="1" eaLnBrk="1" hangingPunct="1"/>
            <a:r>
              <a:rPr lang="en-US" smtClean="0"/>
              <a:t>If yes, where did they move?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4E7325-1ADF-4F7B-8C97-84A7852304A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696200" cy="1143000"/>
          </a:xfrm>
        </p:spPr>
        <p:txBody>
          <a:bodyPr/>
          <a:lstStyle/>
          <a:p>
            <a:r>
              <a:rPr lang="en-US" smtClean="0"/>
              <a:t>People in P-sample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BDF4A-ADD2-4E38-83B3-A65A17F576F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44034" name="Picture 2" descr="C:\Program Files\Microsoft Office\MEDIA\CAGCAT10\j0185604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4419600" y="3962400"/>
            <a:ext cx="92263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69" name="Picture 3" descr="C:\Documents and Settings\mulry300\Local Settings\Temporary Internet Files\Content.IE5\5W6WKDEN\MC90005679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505200"/>
            <a:ext cx="18796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Program Files\Microsoft Office\MEDIA\CAGCAT10\j0185604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7543800" y="3352800"/>
            <a:ext cx="92263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71" name="Picture 6" descr="C:\Documents and Settings\mulry300\Local Settings\Temporary Internet Files\Content.IE5\ODQVOX2R\MC90036193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572000"/>
            <a:ext cx="1817688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TextBox 10"/>
          <p:cNvSpPr txBox="1">
            <a:spLocks noChangeArrowheads="1"/>
          </p:cNvSpPr>
          <p:nvPr/>
        </p:nvSpPr>
        <p:spPr bwMode="auto">
          <a:xfrm>
            <a:off x="6400800" y="1905000"/>
            <a:ext cx="2590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       In-mover </a:t>
            </a:r>
          </a:p>
          <a:p>
            <a:r>
              <a:rPr lang="en-US">
                <a:solidFill>
                  <a:srgbClr val="FFFF99"/>
                </a:solidFill>
              </a:rPr>
              <a:t>moves into sample block after Census Day</a:t>
            </a:r>
          </a:p>
        </p:txBody>
      </p:sp>
      <p:sp>
        <p:nvSpPr>
          <p:cNvPr id="11273" name="TextBox 11"/>
          <p:cNvSpPr txBox="1">
            <a:spLocks noChangeArrowheads="1"/>
          </p:cNvSpPr>
          <p:nvPr/>
        </p:nvSpPr>
        <p:spPr bwMode="auto">
          <a:xfrm>
            <a:off x="152400" y="1905000"/>
            <a:ext cx="3352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P-sample out-mover </a:t>
            </a:r>
            <a:r>
              <a:rPr lang="en-US" dirty="0">
                <a:solidFill>
                  <a:srgbClr val="FFFF99"/>
                </a:solidFill>
              </a:rPr>
              <a:t>moves to Group Quarters 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 or out of US </a:t>
            </a:r>
            <a:r>
              <a:rPr lang="en-US" dirty="0">
                <a:solidFill>
                  <a:srgbClr val="FFFF99"/>
                </a:solidFill>
              </a:rPr>
              <a:t>after Census Day</a:t>
            </a:r>
          </a:p>
        </p:txBody>
      </p:sp>
      <p:sp>
        <p:nvSpPr>
          <p:cNvPr id="11274" name="TextBox 12"/>
          <p:cNvSpPr txBox="1">
            <a:spLocks noChangeArrowheads="1"/>
          </p:cNvSpPr>
          <p:nvPr/>
        </p:nvSpPr>
        <p:spPr bwMode="auto">
          <a:xfrm>
            <a:off x="3581400" y="1371600"/>
            <a:ext cx="2819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Stable Resident </a:t>
            </a:r>
          </a:p>
          <a:p>
            <a:r>
              <a:rPr lang="en-US">
                <a:solidFill>
                  <a:srgbClr val="FFFF99"/>
                </a:solidFill>
              </a:rPr>
              <a:t>lives in sample block on Census Day &amp; Interview Day</a:t>
            </a:r>
          </a:p>
        </p:txBody>
      </p:sp>
      <p:sp>
        <p:nvSpPr>
          <p:cNvPr id="11275" name="TextBox 13"/>
          <p:cNvSpPr txBox="1">
            <a:spLocks noChangeArrowheads="1"/>
          </p:cNvSpPr>
          <p:nvPr/>
        </p:nvSpPr>
        <p:spPr bwMode="auto">
          <a:xfrm>
            <a:off x="3733800" y="320040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99"/>
                </a:solidFill>
              </a:rPr>
              <a:t>Sample block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10800000" flipV="1">
            <a:off x="5867400" y="3962400"/>
            <a:ext cx="1371600" cy="304800"/>
          </a:xfrm>
          <a:prstGeom prst="straightConnector1">
            <a:avLst/>
          </a:prstGeom>
          <a:ln w="4445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33800" y="3124200"/>
            <a:ext cx="1905000" cy="1981200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209800" y="3657600"/>
            <a:ext cx="1295400" cy="533400"/>
          </a:xfrm>
          <a:prstGeom prst="straightConnector1">
            <a:avLst/>
          </a:prstGeom>
          <a:ln w="41275"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P-sample status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A737F7-E82E-45C4-A30B-8715AEB7B6E9}" type="slidenum">
              <a:rPr lang="en-US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8600" y="1981200"/>
          <a:ext cx="8326438" cy="3336925"/>
        </p:xfrm>
        <a:graphic>
          <a:graphicData uri="http://schemas.openxmlformats.org/presentationml/2006/ole">
            <p:oleObj spid="_x0000_s2050" name="Worksheet" r:id="rId4" imgW="8715375" imgH="3448050" progId="Excel.Sheet.8">
              <p:embed/>
            </p:oleObj>
          </a:graphicData>
        </a:graphic>
      </p:graphicFrame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685800" y="5486400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FF00"/>
                </a:solidFill>
                <a:cs typeface="Times New Roman" charset="0"/>
              </a:rPr>
              <a:t>Yellow = in the P-sample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A2004-template">
  <a:themeElements>
    <a:clrScheme name="ASA2004-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SA2004-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SA2004-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A2004-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A2004-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A2004-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A2004-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A2004-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A2004-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H:\NAS\ASA2004-template.ppt</Template>
  <TotalTime>8568</TotalTime>
  <Words>726</Words>
  <Application>Microsoft Office PowerPoint</Application>
  <PresentationFormat>On-screen Show (4:3)</PresentationFormat>
  <Paragraphs>203</Paragraphs>
  <Slides>22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ASA2004-template</vt:lpstr>
      <vt:lpstr>Worksheet</vt:lpstr>
      <vt:lpstr> The Structure of Error Components in 2010 Census Coverage Error Estimation:  P-sample estimates  </vt:lpstr>
      <vt:lpstr>Census Coverage Error</vt:lpstr>
      <vt:lpstr>Error structure  for component errors </vt:lpstr>
      <vt:lpstr>Dual System Estimator</vt:lpstr>
      <vt:lpstr>Focus on P-sample</vt:lpstr>
      <vt:lpstr>P-sample seeks  to answer to 2 questions</vt:lpstr>
      <vt:lpstr>Interview asks (paraphrased)</vt:lpstr>
      <vt:lpstr>People in P-sample </vt:lpstr>
      <vt:lpstr>P-sample status</vt:lpstr>
      <vt:lpstr>Types of errors in data affecting P-sample status</vt:lpstr>
      <vt:lpstr>How errors in P-sample status occur</vt:lpstr>
      <vt:lpstr>Truth: Stable Resident in P-sample</vt:lpstr>
      <vt:lpstr>Errors in data causing errors in match status</vt:lpstr>
      <vt:lpstr>Truth: Stable Resident has match</vt:lpstr>
      <vt:lpstr>Missing items can lead to problems  in finding a match</vt:lpstr>
      <vt:lpstr>Slide 16</vt:lpstr>
      <vt:lpstr>Sources of errors </vt:lpstr>
      <vt:lpstr>Info on processing error</vt:lpstr>
      <vt:lpstr>Info on data collection error</vt:lpstr>
      <vt:lpstr>Info on data collection error</vt:lpstr>
      <vt:lpstr>Next steps</vt:lpstr>
      <vt:lpstr>Slide 22</vt:lpstr>
    </vt:vector>
  </TitlesOfParts>
  <Manager>James Clark</Manager>
  <Company>Bureau of the Census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ADNET</dc:creator>
  <cp:lastModifiedBy>mulry300</cp:lastModifiedBy>
  <cp:revision>627</cp:revision>
  <cp:lastPrinted>2003-10-08T17:35:14Z</cp:lastPrinted>
  <dcterms:created xsi:type="dcterms:W3CDTF">2003-05-22T21:40:34Z</dcterms:created>
  <dcterms:modified xsi:type="dcterms:W3CDTF">2010-06-07T20:20:24Z</dcterms:modified>
</cp:coreProperties>
</file>